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70" r:id="rId5"/>
  </p:sldMasterIdLst>
  <p:notesMasterIdLst>
    <p:notesMasterId r:id="rId35"/>
  </p:notesMasterIdLst>
  <p:handoutMasterIdLst>
    <p:handoutMasterId r:id="rId36"/>
  </p:handoutMasterIdLst>
  <p:sldIdLst>
    <p:sldId id="292" r:id="rId6"/>
    <p:sldId id="256" r:id="rId7"/>
    <p:sldId id="257" r:id="rId8"/>
    <p:sldId id="266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7" r:id="rId18"/>
    <p:sldId id="271" r:id="rId19"/>
    <p:sldId id="268" r:id="rId20"/>
    <p:sldId id="269" r:id="rId21"/>
    <p:sldId id="270" r:id="rId22"/>
    <p:sldId id="277" r:id="rId23"/>
    <p:sldId id="278" r:id="rId24"/>
    <p:sldId id="275" r:id="rId25"/>
    <p:sldId id="274" r:id="rId26"/>
    <p:sldId id="276" r:id="rId27"/>
    <p:sldId id="310" r:id="rId28"/>
    <p:sldId id="315" r:id="rId29"/>
    <p:sldId id="312" r:id="rId30"/>
    <p:sldId id="313" r:id="rId31"/>
    <p:sldId id="314" r:id="rId32"/>
    <p:sldId id="316" r:id="rId33"/>
    <p:sldId id="317" r:id="rId3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8615157492923" initials="" lastIdx="1" clrIdx="0">
    <p:extLst>
      <p:ext uri="{19B8F6BF-5375-455C-9EA6-DF929625EA0E}">
        <p15:presenceInfo xmlns:p15="http://schemas.microsoft.com/office/powerpoint/2012/main" userId="06a021579fb402c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94" d="100"/>
          <a:sy n="94" d="100"/>
        </p:scale>
        <p:origin x="69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viewProps" Target="view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1-25T23:01:20.407" idx="1">
    <p:pos x="5811" y="3939"/>
    <p:text>网址：https://zhuanlan.zhihu.com/p/577035415</p:text>
    <p:extLst>
      <p:ext uri="{C676402C-5697-4E1C-873F-D02D1690AC5C}">
        <p15:threadingInfo xmlns:p15="http://schemas.microsoft.com/office/powerpoint/2012/main" timeZoneBias="-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B1A175-46E8-4595-9E82-38DCA321B11A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2023/12/4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ED3E1-5AB0-4262-8222-22FF5A48270D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9665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jpeg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png>
</file>

<file path=ppt/media/image28.jpeg>
</file>

<file path=ppt/media/image29.jpeg>
</file>

<file path=ppt/media/image3.tmp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tmp>
</file>

<file path=ppt/media/image4.tmp>
</file>

<file path=ppt/media/image40.png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F5D6884-67E9-4A0D-8758-457CBE4D3A93}" type="datetime1">
              <a:rPr lang="zh-CN" altLang="en-US" noProof="0" smtClean="0"/>
              <a:t>2023/12/4</a:t>
            </a:fld>
            <a:endParaRPr lang="zh-CN" altLang="en-US" noProof="0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/>
            <a:r>
              <a:rPr lang="zh-CN" altLang="en-US" noProof="0" dirty="0"/>
              <a:t>第二级</a:t>
            </a:r>
          </a:p>
          <a:p>
            <a:pPr lvl="2"/>
            <a:r>
              <a:rPr lang="zh-CN" altLang="en-US" noProof="0" dirty="0"/>
              <a:t>第三级</a:t>
            </a:r>
          </a:p>
          <a:p>
            <a:pPr lvl="3"/>
            <a:r>
              <a:rPr lang="zh-CN" altLang="en-US" noProof="0" dirty="0"/>
              <a:t>第四级</a:t>
            </a:r>
          </a:p>
          <a:p>
            <a:pPr lvl="4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2DEA567-6631-481A-BCB6-B628D79C69D2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482898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DEA567-6631-481A-BCB6-B628D79C69D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9619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826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 useBgFill="1">
        <p:nvSpPr>
          <p:cNvPr id="10" name="长方形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长方形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长方形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组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接连接符​​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​​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20" name="日期占位符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6E3396-0C82-4E2C-AF8E-C83B72EDE79B}" type="datetime1">
              <a:rPr lang="zh-CN" altLang="en-US" noProof="0" smtClean="0"/>
              <a:t>2023/12/4</a:t>
            </a:fld>
            <a:endParaRPr lang="zh-CN" altLang="en-US" noProof="0" dirty="0"/>
          </a:p>
        </p:txBody>
      </p:sp>
      <p:sp>
        <p:nvSpPr>
          <p:cNvPr id="21" name="页脚占位符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22" name="幻灯片编号占位符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957750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CEAC4F-7044-DDCC-2F0A-5E71C0EF43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C117EFA-B177-DEBE-50B2-1595D05A09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BA7678-015A-8FE8-5259-F8DB6F3A9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7EB366-B524-A3B3-ED43-0B08AEB97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07C69D-32B2-AD02-6400-A22085FB4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364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2870D8-2074-C8CE-DC03-211665FAF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C5BBE6-176C-6BFD-C3B0-7603BE1E8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DC59D5-5CED-2629-2E5D-FA13CDCE6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1A96D6-62B7-5439-A09C-AFF033EC3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CF1DD5-CABF-260B-DFB7-7B0B0B6E3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272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1BE3FC-23A0-AB30-F964-86E5EBDB7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2D395-6415-85DA-7F7A-376CB89B2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951A74-A2D6-BC4D-32B5-3BE2F0338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404DD2-A078-EBB7-B741-58A898AAC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374BFE-6DFA-FD7B-E42F-C77C1FC37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236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D90C82-05F0-B153-0B99-BBBF86C87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3571CD-32D7-67B0-B0C8-EBD205500E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73D578-6572-7A2F-784D-5C0842CC8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CF832E-4B55-CA83-C05C-E3ED82B52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829E553-874A-C3C1-E56A-DB1E0C797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6F3095-35AC-CA02-4BB0-BEFFAAF46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199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302FD5-0C6A-C21E-45AF-BF8EF5347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D865C9-A497-F441-7DAA-AC3DA0390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E8469F-3A7E-4038-CC56-EA9559C176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5CBA2B7-4083-3B96-C65F-92112346A6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DF12CAD-C742-BA94-0461-0BA6B50A46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8086571-1251-409F-8C85-FA211F4BE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254B9D6-1AFD-6F22-CB79-67B084796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6AA25FC-38E2-9391-55F4-E73F7D1AB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5387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797B19-E800-F669-A4B4-6539038C4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A4C593F-D335-8575-3AEB-F7DBB0694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2B30F46-2897-3EB0-9187-8F380D4A8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4F246C9-D245-9163-8619-10DDE0626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84933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50EA7C-ECED-07EC-FC12-1934DE303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4409EC2-8617-BF3C-1BE6-7543E69EB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1267D8-5258-DF71-7D2D-AA9CE99B3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5958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0C0855-3905-E779-50F3-4F50FB0D1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6BC1A4-F062-7BB3-25FE-46403461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3620A89-A747-5BAA-92E8-5518D70211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A66B6C-E149-E8F0-403A-1A6511D24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1CE464-4EA4-6C1F-01DF-000547ED4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0F95EE-9D9C-DB52-8F38-0E5F27E1C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2975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FBF062-6A19-5426-7D08-F7B3D0336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A687E3F-0EEF-B0E3-26E0-B43C109571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D2B9B9B-6808-4F6C-0F84-540057B30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7E67678-FE32-65BD-8EEC-FBD0F4318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D4212D-225C-E547-40D2-03B770D5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637FB8-762D-8960-2AE1-679B1B8F8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2559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6C4274-0210-3BB6-6AE0-CCD4CD1E6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7E12B1-1177-8614-1043-4730E43C4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4754DB-A062-4CD4-F29F-B9FAE0AB6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35EFDA-B850-956F-A70E-411FB7CD4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5447CC-19A8-FD15-D8AE-928360F4F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2742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628B5E-C501-4F20-B9FE-0F37D25764CF}" type="datetime1">
              <a:rPr lang="zh-CN" altLang="en-US" noProof="0" smtClean="0"/>
              <a:t>2023/12/4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8703184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20AEC1E-0702-511C-6C22-C3C837E58F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D90264-C66A-E109-6A50-645E4E960F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05B1F3-9D57-5A0B-4C56-107807E49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0221BC-955A-E415-916D-DEF8C128F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E44A04-57A1-D9B0-D4EE-8A86FE85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882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长方形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 useBgFill="1">
        <p:nvSpPr>
          <p:cNvPr id="23" name="长方形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长方形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长方形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6" name="组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​​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fld id="{B685F333-2A3D-42A7-A6EF-E2E1C4E134F4}" type="datetime1">
              <a:rPr lang="zh-CN" altLang="en-US" noProof="0" smtClean="0"/>
              <a:t>2023/12/4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499058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C7CAA0-5B75-4967-8D8D-59E3AE7A65F0}" type="datetime1">
              <a:rPr lang="zh-CN" altLang="en-US" noProof="0" smtClean="0"/>
              <a:t>2023/12/4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90950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8761D7-A2DA-4E49-A60D-3F29EB89E44C}" type="datetime1">
              <a:rPr lang="zh-CN" altLang="en-US" noProof="0" smtClean="0"/>
              <a:t>2023/12/4</a:t>
            </a:fld>
            <a:endParaRPr lang="zh-CN" altLang="en-US" noProof="0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45147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7D7CB6-2D1A-44A5-B202-69F593A292A2}" type="datetime1">
              <a:rPr lang="zh-CN" altLang="en-US" noProof="0" smtClean="0"/>
              <a:t>2023/12/4</a:t>
            </a:fld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81700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955905-9298-4DD6-ACB1-104542B0CB42}" type="datetime1">
              <a:rPr lang="zh-CN" altLang="en-US" noProof="0" smtClean="0"/>
              <a:t>2023/12/4</a:t>
            </a:fld>
            <a:endParaRPr lang="zh-CN" altLang="en-US" noProof="0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161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5EC35B9-2183-4936-9463-DE8A9F1C6F25}" type="datetime1">
              <a:rPr lang="zh-CN" altLang="en-US" noProof="0" smtClean="0"/>
              <a:t>2023/12/4</a:t>
            </a:fld>
            <a:endParaRPr lang="zh-CN" altLang="en-US" noProof="0" dirty="0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0753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97FDBA6-930E-41C5-9AF2-9438A9152873}" type="datetime1">
              <a:rPr lang="zh-CN" altLang="en-US" noProof="0" smtClean="0"/>
              <a:t>2023/12/4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algn="l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88086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长方形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矩形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607D583-C196-436C-A857-CD241BAF6B65}" type="datetime1">
              <a:rPr lang="zh-CN" altLang="en-US" noProof="0" smtClean="0"/>
              <a:t>2023/12/4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16409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7C50863-518F-928B-C7CC-A9C5C0E1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9276E5-AC15-0923-374B-4875BF7DE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FE9B3-CB4B-1A40-901B-CC09B21BD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310AE-D8E0-4E94-A83B-E2E9A0B7A806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9A2465-B4D0-DAD8-CCB5-1DD3169DFB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34CFE2-8F69-2330-7C00-90AA97124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60B14-C557-4470-BFBA-C728BFABA0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947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tmp"/><Relationship Id="rId5" Type="http://schemas.openxmlformats.org/officeDocument/2006/relationships/image" Target="../media/image20.tmp"/><Relationship Id="rId4" Type="http://schemas.openxmlformats.org/officeDocument/2006/relationships/image" Target="../media/image19.t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mp"/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tm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mp"/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tm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mp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2BA1780-A246-4C7F-9267-727EF2F4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846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9" name="长方形 1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0D7398C-75E5-4CB0-BA4F-D7D5CF249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4000" dirty="0">
                <a:solidFill>
                  <a:schemeClr val="tx1"/>
                </a:solidFill>
              </a:rPr>
              <a:t>虚拟内存分配</a:t>
            </a:r>
            <a:endParaRPr lang="en-US" altLang="zh-CN" sz="44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C5BFB45-FC34-495C-9C68-F9641246C2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756991"/>
            <a:ext cx="4775075" cy="793211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XV6 </a:t>
            </a:r>
            <a:r>
              <a:rPr lang="zh-CN" altLang="en-US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实例分析</a:t>
            </a:r>
            <a:r>
              <a:rPr lang="en-US" altLang="zh-CN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</a:t>
            </a:r>
            <a:r>
              <a:rPr lang="en-US" altLang="zh-CN" dirty="0" err="1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PartⅡ</a:t>
            </a:r>
            <a:endParaRPr lang="en-US" altLang="zh-CN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r>
              <a:rPr lang="zh-CN" altLang="en-US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第</a:t>
            </a:r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组：田谨瑞 王致力 周琝轩 王静扬</a:t>
            </a:r>
            <a:endParaRPr lang="en-US" altLang="zh-CN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2082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2459B9BC-1914-269F-76BF-2659446D89AB}"/>
              </a:ext>
            </a:extLst>
          </p:cNvPr>
          <p:cNvSpPr txBox="1"/>
          <p:nvPr/>
        </p:nvSpPr>
        <p:spPr>
          <a:xfrm>
            <a:off x="7694506" y="1210895"/>
            <a:ext cx="405045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开始时，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kfree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先把将要回收的一页物理页通过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memset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把所有字节</a:t>
            </a:r>
            <a:r>
              <a:rPr lang="zh-CN" altLang="en-US" sz="2000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填满垃圾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，因此这页物理帧的此前拥有者再次读取它时，读到的会是垃圾数据。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接着将指向物理页的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pa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指针转换成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struct run*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类型，并且使用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头插法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，挂到原来的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free-list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上。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此处使用的数据结构：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9EA31B9-C571-3738-C424-B7A987CF9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24" y="834474"/>
            <a:ext cx="6858352" cy="4972306"/>
          </a:xfrm>
          <a:prstGeom prst="rect">
            <a:avLst/>
          </a:prstGeom>
        </p:spPr>
      </p:pic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3C245D41-00FE-EDD9-23CF-DE511CDD1D5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2472267" y="2795945"/>
            <a:ext cx="5222239" cy="241274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A1662EA7-618C-D12B-4E4A-9248C95DD7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397" y="4513484"/>
            <a:ext cx="2787793" cy="190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589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2760EA5-88BB-22AC-B6ED-5B32A233612E}"/>
              </a:ext>
            </a:extLst>
          </p:cNvPr>
          <p:cNvSpPr txBox="1"/>
          <p:nvPr/>
        </p:nvSpPr>
        <p:spPr>
          <a:xfrm>
            <a:off x="934719" y="961914"/>
            <a:ext cx="2790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回到</a:t>
            </a:r>
            <a:r>
              <a:rPr kumimoji="0" lang="en-US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morecore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 )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0E28F0-8E81-84CA-22CD-18DE8D8A4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19" y="1571514"/>
            <a:ext cx="4089610" cy="4324572"/>
          </a:xfrm>
          <a:prstGeom prst="rect">
            <a:avLst/>
          </a:prstGeom>
        </p:spPr>
      </p:pic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2B45065-C09D-C572-D4E5-784AFF640BFF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3725332" y="4352760"/>
            <a:ext cx="3183466" cy="726136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3EEDAD80-CA04-D801-E69D-2551E8CF37E6}"/>
              </a:ext>
            </a:extLst>
          </p:cNvPr>
          <p:cNvSpPr txBox="1"/>
          <p:nvPr/>
        </p:nvSpPr>
        <p:spPr>
          <a:xfrm>
            <a:off x="6908798" y="3537152"/>
            <a:ext cx="43820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将新申请的内存块的大小设置为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nu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，即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hp-&gt;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s.size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= nu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调用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free((void*)(hp + 1))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，将这块新申请的内存块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添加到空闲块链表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中。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6801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8B5FE65-39A2-890B-63F8-75711813A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26" y="1088904"/>
            <a:ext cx="5232669" cy="4680191"/>
          </a:xfrm>
          <a:prstGeom prst="rect">
            <a:avLst/>
          </a:prstGeom>
        </p:spPr>
      </p:pic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953939E1-C498-E84A-A142-AE878E0DE8FB}"/>
              </a:ext>
            </a:extLst>
          </p:cNvPr>
          <p:cNvCxnSpPr/>
          <p:nvPr/>
        </p:nvCxnSpPr>
        <p:spPr>
          <a:xfrm flipV="1">
            <a:off x="4477321" y="2113280"/>
            <a:ext cx="2668693" cy="31834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88778607-0B5A-C405-0ADA-E3702D613B48}"/>
              </a:ext>
            </a:extLst>
          </p:cNvPr>
          <p:cNvSpPr txBox="1"/>
          <p:nvPr/>
        </p:nvSpPr>
        <p:spPr>
          <a:xfrm>
            <a:off x="7264333" y="1347136"/>
            <a:ext cx="424524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bp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是要被释放内存的头部的指针。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从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freep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指向的地址开始，逐个扫描空闲块链表，寻找可以插入空闲块的地方。该位置可能在两个空闲块之间，也可能在链表的末尾。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在任何一种情况下，如果被释放的块与另一空闲块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相邻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，则将这两个块合并起来。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合并两个块：设置指针指向正确的位置，并设置正确的块大小。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将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freep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置为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，下次从新释放的块开始分配空间</a:t>
            </a:r>
          </a:p>
        </p:txBody>
      </p:sp>
    </p:spTree>
    <p:extLst>
      <p:ext uri="{BB962C8B-B14F-4D97-AF65-F5344CB8AC3E}">
        <p14:creationId xmlns:p14="http://schemas.microsoft.com/office/powerpoint/2010/main" val="4105952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C6BAE9A-E027-A1DD-BD65-3FC6DE5C5D10}"/>
              </a:ext>
            </a:extLst>
          </p:cNvPr>
          <p:cNvSpPr txBox="1"/>
          <p:nvPr/>
        </p:nvSpPr>
        <p:spPr>
          <a:xfrm>
            <a:off x="420451" y="604569"/>
            <a:ext cx="999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Linux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中的可用空间使用的数据结构</a:t>
            </a:r>
            <a:r>
              <a:rPr lang="zh-CN" altLang="en-US" sz="2400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 </a:t>
            </a:r>
            <a:r>
              <a:rPr lang="en-US" altLang="zh-CN" sz="2400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[</a:t>
            </a:r>
            <a:r>
              <a:rPr lang="zh-CN" altLang="en-US" sz="2400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linux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/include/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linux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/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mmzone.h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]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7E5CE9C-0743-DCA9-3D53-B567F2FB57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42"/>
          <a:stretch/>
        </p:blipFill>
        <p:spPr>
          <a:xfrm>
            <a:off x="255784" y="2495469"/>
            <a:ext cx="5985990" cy="186706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E5472E7-AD51-B4BF-258E-72BDF9814B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6" y="4706934"/>
            <a:ext cx="3040643" cy="19051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C086BAA-4EF2-33E8-66B0-1FF9918825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24" y="5136300"/>
            <a:ext cx="4679085" cy="594412"/>
          </a:xfrm>
          <a:prstGeom prst="rect">
            <a:avLst/>
          </a:prstGeom>
        </p:spPr>
      </p:pic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46A65F45-EC4A-87DD-61FB-31E0A19AD443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5320609" y="4802193"/>
            <a:ext cx="631453" cy="768485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E6FE049F-95F6-E667-4932-34BCD5598C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062" y="5136300"/>
            <a:ext cx="6088908" cy="86875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1A27A412-30DC-41AD-9DB6-FAEF087400B2}"/>
              </a:ext>
            </a:extLst>
          </p:cNvPr>
          <p:cNvSpPr txBox="1"/>
          <p:nvPr/>
        </p:nvSpPr>
        <p:spPr>
          <a:xfrm>
            <a:off x="6468488" y="2562800"/>
            <a:ext cx="5229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struct zone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结构中的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managed_pages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用于表示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该内存区域内被伙伴系统所管理的物理内存页数量。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它是通过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present_pages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减去内核为应对紧急情况而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预留的物理内存页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reserved_pages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得到的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3F2AE08C-7F90-82CF-CA4F-847BB590FD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185" y="1238436"/>
            <a:ext cx="6759630" cy="84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626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41AEE7B-E4C2-DA52-E0F2-91917F3BBC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3" r="36288"/>
          <a:stretch/>
        </p:blipFill>
        <p:spPr>
          <a:xfrm>
            <a:off x="725865" y="205163"/>
            <a:ext cx="2188403" cy="237276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74EF9A9-63BE-041B-FF61-AE130D2C05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34" t="3738" r="13702" b="3823"/>
          <a:stretch/>
        </p:blipFill>
        <p:spPr>
          <a:xfrm>
            <a:off x="622169" y="2774445"/>
            <a:ext cx="3513057" cy="408355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7E10516-61C7-3F6B-0072-BCF4ECE354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27" r="8265"/>
          <a:stretch/>
        </p:blipFill>
        <p:spPr>
          <a:xfrm>
            <a:off x="4974210" y="138499"/>
            <a:ext cx="3871274" cy="6652837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E25F31AC-BED6-DE00-3B13-F421D71A7748}"/>
              </a:ext>
            </a:extLst>
          </p:cNvPr>
          <p:cNvSpPr/>
          <p:nvPr/>
        </p:nvSpPr>
        <p:spPr>
          <a:xfrm>
            <a:off x="7748833" y="6344239"/>
            <a:ext cx="1178351" cy="3752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46690FF-E01E-F3E7-DDD8-35F65CB9C921}"/>
              </a:ext>
            </a:extLst>
          </p:cNvPr>
          <p:cNvSpPr txBox="1"/>
          <p:nvPr/>
        </p:nvSpPr>
        <p:spPr>
          <a:xfrm>
            <a:off x="8606672" y="6514337"/>
            <a:ext cx="6206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内容参考：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深度剖析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Linux 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伙伴系统的设计与实现</a:t>
            </a:r>
          </a:p>
        </p:txBody>
      </p:sp>
    </p:spTree>
    <p:extLst>
      <p:ext uri="{BB962C8B-B14F-4D97-AF65-F5344CB8AC3E}">
        <p14:creationId xmlns:p14="http://schemas.microsoft.com/office/powerpoint/2010/main" val="4033520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4207F7D-68F6-0E5C-74B3-C17B3B494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89" y="589904"/>
            <a:ext cx="5996862" cy="76181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0090591-28B1-D4F8-238D-705D2C1A8C27}"/>
              </a:ext>
            </a:extLst>
          </p:cNvPr>
          <p:cNvSpPr txBox="1"/>
          <p:nvPr/>
        </p:nvSpPr>
        <p:spPr>
          <a:xfrm>
            <a:off x="386499" y="1517716"/>
            <a:ext cx="107277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伙伴系统所分配的物理内存页全部都是物理上连续的，并且只能分配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的整数幂个页，这里的整数幂在内核中称之为分配阶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order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比如：分配阶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order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为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0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时，对应的内存块就是一个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page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。分配阶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order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为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时，对应的内存块就是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个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pages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。依次类推，当分配阶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order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为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时，对应的内存块就是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order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次幂个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pages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MAX_ORDER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就是内核中规定的分配阶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order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的最大值，定义在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/include/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linux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/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mmzone.h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文件中，最大分配阶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MAX_ORDER = 10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，也就是说一次，最多只能从伙伴系统中申请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1024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个内存页，对应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4M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大小的连续物理内存。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1190871-4F30-618D-A99B-FF5FF0FE1A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"/>
          <a:stretch/>
        </p:blipFill>
        <p:spPr>
          <a:xfrm>
            <a:off x="523589" y="4916561"/>
            <a:ext cx="6753904" cy="847446"/>
          </a:xfrm>
          <a:prstGeom prst="rect">
            <a:avLst/>
          </a:prstGeom>
        </p:spPr>
      </p:pic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EB84FA32-CA8C-9F44-DC6E-D5EB59F831F5}"/>
              </a:ext>
            </a:extLst>
          </p:cNvPr>
          <p:cNvCxnSpPr>
            <a:cxnSpLocks/>
          </p:cNvCxnSpPr>
          <p:nvPr/>
        </p:nvCxnSpPr>
        <p:spPr>
          <a:xfrm flipH="1">
            <a:off x="2395330" y="3952334"/>
            <a:ext cx="467801" cy="1553944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1465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F0D417-7DA0-A9D9-69A1-D4FEF9587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89" y="1427373"/>
            <a:ext cx="4930567" cy="96782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8572B63-ACD8-0D28-B8C1-64E6B45719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89" y="589905"/>
            <a:ext cx="4679085" cy="59441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2840195-2F17-E2D5-5DFC-FBF064F8D42D}"/>
              </a:ext>
            </a:extLst>
          </p:cNvPr>
          <p:cNvSpPr txBox="1"/>
          <p:nvPr/>
        </p:nvSpPr>
        <p:spPr>
          <a:xfrm>
            <a:off x="6177598" y="1036948"/>
            <a:ext cx="46790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struct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free_area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主要描述的就是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相同尺寸的内存块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在伙伴系统中的组织结构，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nr_free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则表示的是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该尺寸的内存块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在当前伙伴系统中的个数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0249981-8160-23D4-5CF9-52E773439BA0}"/>
              </a:ext>
            </a:extLst>
          </p:cNvPr>
          <p:cNvCxnSpPr>
            <a:cxnSpLocks/>
          </p:cNvCxnSpPr>
          <p:nvPr/>
        </p:nvCxnSpPr>
        <p:spPr>
          <a:xfrm>
            <a:off x="3497345" y="2050482"/>
            <a:ext cx="1956811" cy="137851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D4207DA6-B0AC-F450-3AE5-CCDF5BB19AAE}"/>
              </a:ext>
            </a:extLst>
          </p:cNvPr>
          <p:cNvSpPr txBox="1"/>
          <p:nvPr/>
        </p:nvSpPr>
        <p:spPr>
          <a:xfrm>
            <a:off x="3268906" y="3540704"/>
            <a:ext cx="81768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free_area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是将相同尺寸的内存块组织起来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free_list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是在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free_area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的基础上近一步根据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页面的迁移类型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将这些相同尺寸的内存块划分到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不同的双向链表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中管理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8E23220-CB3C-5353-7773-79912D6A2C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602" y="4672371"/>
            <a:ext cx="5997460" cy="151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039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FED0832-D7C3-396F-DC82-B8854B941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911"/>
          <a:stretch/>
        </p:blipFill>
        <p:spPr>
          <a:xfrm>
            <a:off x="830181" y="281798"/>
            <a:ext cx="9595863" cy="644422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E5E7EEF-5774-5F4E-7FF7-D92180C8734F}"/>
              </a:ext>
            </a:extLst>
          </p:cNvPr>
          <p:cNvSpPr txBox="1"/>
          <p:nvPr/>
        </p:nvSpPr>
        <p:spPr>
          <a:xfrm>
            <a:off x="5637229" y="2974156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AD212-960E-CCB9-1BE5-F6B57435E86B}"/>
              </a:ext>
            </a:extLst>
          </p:cNvPr>
          <p:cNvSpPr txBox="1"/>
          <p:nvPr/>
        </p:nvSpPr>
        <p:spPr>
          <a:xfrm>
            <a:off x="7117237" y="6356693"/>
            <a:ext cx="5170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内容参考：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深度剖析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Linux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伙伴系统的设计与实现</a:t>
            </a:r>
          </a:p>
        </p:txBody>
      </p:sp>
    </p:spTree>
    <p:extLst>
      <p:ext uri="{BB962C8B-B14F-4D97-AF65-F5344CB8AC3E}">
        <p14:creationId xmlns:p14="http://schemas.microsoft.com/office/powerpoint/2010/main" val="82024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A9F4E599-5BE0-016F-71B3-D9B20A085AC8}"/>
              </a:ext>
            </a:extLst>
          </p:cNvPr>
          <p:cNvSpPr txBox="1"/>
          <p:nvPr/>
        </p:nvSpPr>
        <p:spPr>
          <a:xfrm>
            <a:off x="940511" y="766005"/>
            <a:ext cx="11124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r>
              <a:rPr lang="en-US" altLang="zh-CN" dirty="0"/>
              <a:t>Linux </a:t>
            </a:r>
            <a:r>
              <a:rPr lang="zh-CN" altLang="en-US" dirty="0"/>
              <a:t>中，各进程如何管理自己的虚拟地址空间？</a:t>
            </a:r>
            <a:r>
              <a:rPr lang="en-US" altLang="zh-CN" dirty="0"/>
              <a:t>[ include/</a:t>
            </a:r>
            <a:r>
              <a:rPr lang="en-US" altLang="zh-CN" dirty="0" err="1"/>
              <a:t>linux</a:t>
            </a:r>
            <a:r>
              <a:rPr lang="en-US" altLang="zh-CN" dirty="0"/>
              <a:t>/</a:t>
            </a:r>
            <a:r>
              <a:rPr lang="en-US" altLang="zh-CN" dirty="0" err="1"/>
              <a:t>mm_types.h</a:t>
            </a:r>
            <a:r>
              <a:rPr lang="en-US" altLang="zh-CN" dirty="0"/>
              <a:t> ] 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5A8CF99-20C2-A1F5-C926-55B9ECCB3EAE}"/>
              </a:ext>
            </a:extLst>
          </p:cNvPr>
          <p:cNvSpPr txBox="1"/>
          <p:nvPr/>
        </p:nvSpPr>
        <p:spPr>
          <a:xfrm>
            <a:off x="6433656" y="6426804"/>
            <a:ext cx="5631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内容参考：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一步一图带你深入理解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Linux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虚拟内存管理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9EACD3C-A9C2-4EBD-4916-83424943B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750" y="1353234"/>
            <a:ext cx="4376903" cy="3960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C04209E-C552-E4AF-5AF7-08FFEC3E69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88"/>
          <a:stretch/>
        </p:blipFill>
        <p:spPr bwMode="auto">
          <a:xfrm>
            <a:off x="6526947" y="1181704"/>
            <a:ext cx="4376903" cy="4064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AC7DA46-2FDD-01D1-1CB1-AA5D12980E4B}"/>
              </a:ext>
            </a:extLst>
          </p:cNvPr>
          <p:cNvSpPr txBox="1"/>
          <p:nvPr/>
        </p:nvSpPr>
        <p:spPr>
          <a:xfrm>
            <a:off x="2287485" y="5260019"/>
            <a:ext cx="2778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32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位虚拟内存空间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38BAF52-0FB6-29B3-C372-B1DF814C4A37}"/>
              </a:ext>
            </a:extLst>
          </p:cNvPr>
          <p:cNvSpPr txBox="1"/>
          <p:nvPr/>
        </p:nvSpPr>
        <p:spPr>
          <a:xfrm>
            <a:off x="7048956" y="5313900"/>
            <a:ext cx="2778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64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位虚拟内存空间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EC6A0B-390C-4362-B12A-1581A3F8E3E4}"/>
              </a:ext>
            </a:extLst>
          </p:cNvPr>
          <p:cNvSpPr txBox="1"/>
          <p:nvPr/>
        </p:nvSpPr>
        <p:spPr>
          <a:xfrm>
            <a:off x="3583618" y="5781857"/>
            <a:ext cx="5024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内存大小不同，大体布局类似</a:t>
            </a:r>
          </a:p>
        </p:txBody>
      </p:sp>
    </p:spTree>
    <p:extLst>
      <p:ext uri="{BB962C8B-B14F-4D97-AF65-F5344CB8AC3E}">
        <p14:creationId xmlns:p14="http://schemas.microsoft.com/office/powerpoint/2010/main" val="723465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A9F4E599-5BE0-016F-71B3-D9B20A085AC8}"/>
              </a:ext>
            </a:extLst>
          </p:cNvPr>
          <p:cNvSpPr txBox="1"/>
          <p:nvPr/>
        </p:nvSpPr>
        <p:spPr>
          <a:xfrm>
            <a:off x="854357" y="549191"/>
            <a:ext cx="11124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如何管理自己的虚拟地址空间：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task_struct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→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mm_struct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→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vm_area_struct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多级结构管理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E4E29B3-E7CE-C0D8-A3A5-2D125D86251B}"/>
              </a:ext>
            </a:extLst>
          </p:cNvPr>
          <p:cNvSpPr txBox="1"/>
          <p:nvPr/>
        </p:nvSpPr>
        <p:spPr>
          <a:xfrm>
            <a:off x="5303164" y="2621078"/>
            <a:ext cx="667600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include/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linux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/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sched.h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定义了进程在内核中的描述符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task_struct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结构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其中有一个专门描述进程虚拟地址空间的内存描述符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mm_struct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结构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94EC31E-66CF-BB54-4CDD-2340E947D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850" y="2096193"/>
            <a:ext cx="3686175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647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4DCCDEB9-CB62-65DF-2D88-D12E003A10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04" y="1629672"/>
            <a:ext cx="3734092" cy="449317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9F4E599-5BE0-016F-71B3-D9B20A085AC8}"/>
              </a:ext>
            </a:extLst>
          </p:cNvPr>
          <p:cNvSpPr txBox="1"/>
          <p:nvPr/>
        </p:nvSpPr>
        <p:spPr>
          <a:xfrm>
            <a:off x="765386" y="914054"/>
            <a:ext cx="10857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malloc()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选择可⽤空间的数据结构是什么？这个数据结构的初始状态是什么？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7F969CA-52A6-2814-B9B9-94417982CCF3}"/>
              </a:ext>
            </a:extLst>
          </p:cNvPr>
          <p:cNvSpPr txBox="1"/>
          <p:nvPr/>
        </p:nvSpPr>
        <p:spPr>
          <a:xfrm>
            <a:off x="4484221" y="1629672"/>
            <a:ext cx="713862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union header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定义了一个联合体类型，其中包含了两个成员：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struct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类型的成员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：这个结构体表示了一个内存块的头部信息，用于跟踪内存块的大小和指向下一个内存块的指针。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注意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：从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xv6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代码来看，空闲块被要求是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头部长度的整倍数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size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就是这个倍数，并不指字节数，所以空闲块的实际长度是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size*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sizeof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(Header)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2. Align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类型的成员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x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：根据代码中的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typedef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语句，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Align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被定义为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long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类型。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x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成员在这里的作用是为了确保联合体的对齐要求。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base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表示空闲块链表的头部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freep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：上一次找到空闲块的地方，初始为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NULL</a:t>
            </a:r>
          </a:p>
        </p:txBody>
      </p:sp>
    </p:spTree>
    <p:extLst>
      <p:ext uri="{BB962C8B-B14F-4D97-AF65-F5344CB8AC3E}">
        <p14:creationId xmlns:p14="http://schemas.microsoft.com/office/powerpoint/2010/main" val="29515788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C61EA575-B213-9645-6250-73C62BA0D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210" y="2079176"/>
            <a:ext cx="6724650" cy="38004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E4E29B3-E7CE-C0D8-A3A5-2D125D86251B}"/>
              </a:ext>
            </a:extLst>
          </p:cNvPr>
          <p:cNvSpPr txBox="1"/>
          <p:nvPr/>
        </p:nvSpPr>
        <p:spPr>
          <a:xfrm>
            <a:off x="798988" y="295965"/>
            <a:ext cx="1120362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include/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linux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/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mm_types.h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定义了描述进程虚拟地址空间的内存描述符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mm_struct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结构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每个进程都有唯一的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mm_struct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结构体，用以表示进程虚拟内存的各种信息。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C9C1B3D-A259-2ACE-EADF-FEFC44C191D7}"/>
              </a:ext>
            </a:extLst>
          </p:cNvPr>
          <p:cNvSpPr txBox="1"/>
          <p:nvPr/>
        </p:nvSpPr>
        <p:spPr>
          <a:xfrm>
            <a:off x="8017957" y="1954376"/>
            <a:ext cx="38706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定义了用户态地址空间与内核态地址空间之间的分界线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4F241057-201D-263F-98A6-6BF5E69B4CE6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3586579" y="2369875"/>
            <a:ext cx="4431378" cy="199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A6779EAA-1401-E5F8-FE1F-C18B7178EBF3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3591123" y="4103453"/>
            <a:ext cx="4426834" cy="514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6C4C73B5-9302-FB52-7E75-16584D94CBD9}"/>
              </a:ext>
            </a:extLst>
          </p:cNvPr>
          <p:cNvSpPr txBox="1"/>
          <p:nvPr/>
        </p:nvSpPr>
        <p:spPr>
          <a:xfrm>
            <a:off x="8017957" y="4017408"/>
            <a:ext cx="38706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定义了各个段（代码段、数据段、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BSS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段等）的起始与结束位置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62B9BC66-0C93-F8EE-49EA-D39DB6F23672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2485748" y="2804192"/>
            <a:ext cx="5532209" cy="446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43D1E593-DFC8-DBC4-9556-E4F5F47D60A9}"/>
              </a:ext>
            </a:extLst>
          </p:cNvPr>
          <p:cNvSpPr txBox="1"/>
          <p:nvPr/>
        </p:nvSpPr>
        <p:spPr>
          <a:xfrm>
            <a:off x="8017957" y="3020327"/>
            <a:ext cx="36739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12121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页表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321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25CD01F1-21EE-2096-C2EA-7FF69D831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937" y="1522236"/>
            <a:ext cx="5737300" cy="453496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E4E29B3-E7CE-C0D8-A3A5-2D125D86251B}"/>
              </a:ext>
            </a:extLst>
          </p:cNvPr>
          <p:cNvSpPr txBox="1"/>
          <p:nvPr/>
        </p:nvSpPr>
        <p:spPr>
          <a:xfrm>
            <a:off x="825620" y="152188"/>
            <a:ext cx="96589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include/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linux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/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mm_types.h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还定义了用来表示虚拟内存区域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VMA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vm_area_struct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结构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各个段均与一个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vm_area_struct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对应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C9C1B3D-A259-2ACE-EADF-FEFC44C191D7}"/>
              </a:ext>
            </a:extLst>
          </p:cNvPr>
          <p:cNvSpPr txBox="1"/>
          <p:nvPr/>
        </p:nvSpPr>
        <p:spPr>
          <a:xfrm>
            <a:off x="7572534" y="1431883"/>
            <a:ext cx="38706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定义了虚拟内存区域的起始与结束位置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4F241057-201D-263F-98A6-6BF5E69B4CE6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3098307" y="1847382"/>
            <a:ext cx="4474227" cy="487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A6779EAA-1401-E5F8-FE1F-C18B7178EBF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3160448" y="5208452"/>
            <a:ext cx="4387779" cy="433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3079EC2E-0CF2-E8E9-C6CD-AF4DB9520419}"/>
              </a:ext>
            </a:extLst>
          </p:cNvPr>
          <p:cNvSpPr txBox="1"/>
          <p:nvPr/>
        </p:nvSpPr>
        <p:spPr>
          <a:xfrm>
            <a:off x="7548227" y="2482153"/>
            <a:ext cx="42450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内核中用双向链表将虚拟内存区域串联起来，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vm_next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，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vm_prev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分别指向所在节点的后继节点和前驱节点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87C5374-624E-1B23-E68C-5423B0592CF8}"/>
              </a:ext>
            </a:extLst>
          </p:cNvPr>
          <p:cNvSpPr txBox="1"/>
          <p:nvPr/>
        </p:nvSpPr>
        <p:spPr>
          <a:xfrm>
            <a:off x="7548227" y="5226207"/>
            <a:ext cx="40460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标记虚拟内存区域的访问权限和行为规范（可读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/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可写等）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F0119E1-DCA9-2FE0-D3F0-A3E8DB05CC20}"/>
              </a:ext>
            </a:extLst>
          </p:cNvPr>
          <p:cNvSpPr txBox="1"/>
          <p:nvPr/>
        </p:nvSpPr>
        <p:spPr>
          <a:xfrm>
            <a:off x="7572534" y="4223511"/>
            <a:ext cx="38706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指向了所属的虚拟内存空间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mm_struct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C52CED7C-F15B-1E3C-232A-CD545CF69140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3208550" y="4639010"/>
            <a:ext cx="4363984" cy="236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42397BAE-990A-3751-A02C-EFC9F4C80183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4563122" y="3151573"/>
            <a:ext cx="2985105" cy="115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90247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7144353-B16D-DD3D-6C82-F0C59B26F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822" y="246530"/>
            <a:ext cx="8826030" cy="597892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BD48531-9E15-E36C-EFA2-ED133C7B2FE2}"/>
              </a:ext>
            </a:extLst>
          </p:cNvPr>
          <p:cNvSpPr txBox="1"/>
          <p:nvPr/>
        </p:nvSpPr>
        <p:spPr>
          <a:xfrm>
            <a:off x="6433656" y="6426804"/>
            <a:ext cx="5631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内容参考：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一步一图带你深入理解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Linux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stem-ui"/>
                <a:ea typeface="等线" panose="02010600030101010101" pitchFamily="2" charset="-122"/>
                <a:cs typeface="+mn-cs"/>
              </a:rPr>
              <a:t>虚拟内存管理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6F34A8-C433-EA4F-CE9A-4B3F696F4F22}"/>
              </a:ext>
            </a:extLst>
          </p:cNvPr>
          <p:cNvSpPr txBox="1"/>
          <p:nvPr/>
        </p:nvSpPr>
        <p:spPr>
          <a:xfrm>
            <a:off x="1171732" y="499368"/>
            <a:ext cx="59925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Linux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中进程的虚拟地址空间表示</a:t>
            </a:r>
          </a:p>
        </p:txBody>
      </p:sp>
    </p:spTree>
    <p:extLst>
      <p:ext uri="{BB962C8B-B14F-4D97-AF65-F5344CB8AC3E}">
        <p14:creationId xmlns:p14="http://schemas.microsoft.com/office/powerpoint/2010/main" val="40831235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A9F4E599-5BE0-016F-71B3-D9B20A085AC8}"/>
              </a:ext>
            </a:extLst>
          </p:cNvPr>
          <p:cNvSpPr txBox="1"/>
          <p:nvPr/>
        </p:nvSpPr>
        <p:spPr>
          <a:xfrm>
            <a:off x="765386" y="892160"/>
            <a:ext cx="7311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Linux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如何实现页替换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(Page Swap) ? [ mm/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vmscan.c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]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0197497-9535-EA29-596D-8DF7F98D6AEC}"/>
              </a:ext>
            </a:extLst>
          </p:cNvPr>
          <p:cNvSpPr txBox="1"/>
          <p:nvPr/>
        </p:nvSpPr>
        <p:spPr>
          <a:xfrm>
            <a:off x="765386" y="1721680"/>
            <a:ext cx="45448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Swap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指“交换区”，一般在硬盘等外设上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RAM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不足时会将部分页存储至交换区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63D0988-2A0C-27DF-63A1-AD14C0A05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802" y="2740873"/>
            <a:ext cx="2514818" cy="269009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E065997-AA81-FA49-0FF3-32C6D6AD7B24}"/>
              </a:ext>
            </a:extLst>
          </p:cNvPr>
          <p:cNvSpPr txBox="1"/>
          <p:nvPr/>
        </p:nvSpPr>
        <p:spPr>
          <a:xfrm>
            <a:off x="6997514" y="1783236"/>
            <a:ext cx="2646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什么是“页替换”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334CA1-1C83-95F6-E273-1083C83D5120}"/>
              </a:ext>
            </a:extLst>
          </p:cNvPr>
          <p:cNvSpPr txBox="1"/>
          <p:nvPr/>
        </p:nvSpPr>
        <p:spPr>
          <a:xfrm>
            <a:off x="5220768" y="2743407"/>
            <a:ext cx="54809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物理页从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内存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到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交换区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=mm/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vmscan.c:kswapd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页分配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alloc_page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且内存不足时触发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FC5ABD-AB83-4727-5DCC-51ED765E4440}"/>
              </a:ext>
            </a:extLst>
          </p:cNvPr>
          <p:cNvSpPr txBox="1"/>
          <p:nvPr/>
        </p:nvSpPr>
        <p:spPr>
          <a:xfrm>
            <a:off x="5220768" y="3926870"/>
            <a:ext cx="6833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物理页从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交换区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到内存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=mm/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memory.c:do_swap_page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缺页异常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handle_pte_fault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且所需物理页在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swap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区时触发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A147CA6-9558-FDF3-DC5C-B6BA595BB0E8}"/>
              </a:ext>
            </a:extLst>
          </p:cNvPr>
          <p:cNvSpPr txBox="1"/>
          <p:nvPr/>
        </p:nvSpPr>
        <p:spPr>
          <a:xfrm>
            <a:off x="5844954" y="5107800"/>
            <a:ext cx="41088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咨询助教后，这里详细讨论第一种理解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第二种理解第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4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组可能涉及（逃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302D357-EB41-CEE3-1E53-562AF2076535}"/>
              </a:ext>
            </a:extLst>
          </p:cNvPr>
          <p:cNvSpPr txBox="1"/>
          <p:nvPr/>
        </p:nvSpPr>
        <p:spPr>
          <a:xfrm>
            <a:off x="4595645" y="398842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？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805B609-D281-D171-B157-89A5A789B1A0}"/>
              </a:ext>
            </a:extLst>
          </p:cNvPr>
          <p:cNvSpPr txBox="1"/>
          <p:nvPr/>
        </p:nvSpPr>
        <p:spPr>
          <a:xfrm>
            <a:off x="4542377" y="2804962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√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F6013C6-E9DA-A32A-53F0-06EBEDB817AC}"/>
              </a:ext>
            </a:extLst>
          </p:cNvPr>
          <p:cNvSpPr/>
          <p:nvPr/>
        </p:nvSpPr>
        <p:spPr>
          <a:xfrm>
            <a:off x="926216" y="298048"/>
            <a:ext cx="126188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1" dirty="0"/>
              <a:t>进阶题</a:t>
            </a:r>
          </a:p>
        </p:txBody>
      </p:sp>
    </p:spTree>
    <p:extLst>
      <p:ext uri="{BB962C8B-B14F-4D97-AF65-F5344CB8AC3E}">
        <p14:creationId xmlns:p14="http://schemas.microsoft.com/office/powerpoint/2010/main" val="27450078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DF9E4E9-D738-02CF-3900-3EBA1ACC3FD2}"/>
              </a:ext>
            </a:extLst>
          </p:cNvPr>
          <p:cNvSpPr txBox="1"/>
          <p:nvPr/>
        </p:nvSpPr>
        <p:spPr>
          <a:xfrm>
            <a:off x="765386" y="507999"/>
            <a:ext cx="5961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的唤醒：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alloc_page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带来的调用关系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FCDC358-B3F3-C8F8-FE19-7B27DC28CF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15" t="25119" r="6906" b="12430"/>
          <a:stretch/>
        </p:blipFill>
        <p:spPr>
          <a:xfrm>
            <a:off x="623146" y="2485767"/>
            <a:ext cx="9336024" cy="399741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E0A5A5C-C45B-7668-CF72-43EB99CE8548}"/>
              </a:ext>
            </a:extLst>
          </p:cNvPr>
          <p:cNvSpPr txBox="1"/>
          <p:nvPr/>
        </p:nvSpPr>
        <p:spPr>
          <a:xfrm>
            <a:off x="765386" y="1227382"/>
            <a:ext cx="99028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     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唤醒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线程的数量是由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watermark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机制决定的。当系统内存紧张时，内存分配函数会调用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wakeup_kswapd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()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来唤醒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内核线程，此时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内核线程在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kswapd_try_to_sleep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函数中被唤醒，然后调用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balance_pgdat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()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函数来回收页面。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5882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DF9E4E9-D738-02CF-3900-3EBA1ACC3FD2}"/>
              </a:ext>
            </a:extLst>
          </p:cNvPr>
          <p:cNvSpPr txBox="1"/>
          <p:nvPr/>
        </p:nvSpPr>
        <p:spPr>
          <a:xfrm>
            <a:off x="765386" y="507999"/>
            <a:ext cx="3175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的代码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-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初始化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CD1A32-C798-330F-654A-9415F6B12D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9" t="15533" r="5395" b="8463"/>
          <a:stretch/>
        </p:blipFill>
        <p:spPr>
          <a:xfrm>
            <a:off x="1" y="1393309"/>
            <a:ext cx="7945514" cy="479442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BC0B36F-7EFC-0D9E-1FFD-F51C57CAE71D}"/>
              </a:ext>
            </a:extLst>
          </p:cNvPr>
          <p:cNvSpPr txBox="1"/>
          <p:nvPr/>
        </p:nvSpPr>
        <p:spPr>
          <a:xfrm>
            <a:off x="6474524" y="1556626"/>
            <a:ext cx="4885902" cy="1603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绑核：只负责当前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Node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的内存回收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属于内核线程，用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flags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的设置保证其物理页不可被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swap</a:t>
            </a:r>
          </a:p>
          <a:p>
            <a:pPr marL="342900" marR="0" lvl="0" indent="-34290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初始化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pgdat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结构体中的两个数据</a:t>
            </a:r>
          </a:p>
        </p:txBody>
      </p:sp>
    </p:spTree>
    <p:extLst>
      <p:ext uri="{BB962C8B-B14F-4D97-AF65-F5344CB8AC3E}">
        <p14:creationId xmlns:p14="http://schemas.microsoft.com/office/powerpoint/2010/main" val="2760101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DF9E4E9-D738-02CF-3900-3EBA1ACC3FD2}"/>
              </a:ext>
            </a:extLst>
          </p:cNvPr>
          <p:cNvSpPr txBox="1"/>
          <p:nvPr/>
        </p:nvSpPr>
        <p:spPr>
          <a:xfrm>
            <a:off x="765386" y="507999"/>
            <a:ext cx="5028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的代码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-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死循环与休眠的线程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C195BDF-4C20-F89B-C20D-9DAC4DB7E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t="11392" r="5324" b="6021"/>
          <a:stretch/>
        </p:blipFill>
        <p:spPr>
          <a:xfrm>
            <a:off x="0" y="1058441"/>
            <a:ext cx="6747029" cy="566395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F41AAEC-25FF-A711-397E-9C256FFF5F67}"/>
              </a:ext>
            </a:extLst>
          </p:cNvPr>
          <p:cNvSpPr txBox="1"/>
          <p:nvPr/>
        </p:nvSpPr>
        <p:spPr>
          <a:xfrm>
            <a:off x="6747029" y="1403436"/>
            <a:ext cx="5169988" cy="4681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应当理解为内核后台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线程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kswapd_try_to_sleep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使当前线程主动休眠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线程被唤醒后，从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kswapd_try_to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_ sleep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返回，初始化参数后准备回收内存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balance_pgdat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函数属于是基于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LRU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链表和二次机会法的页面回收算法，负责寻找待回收的内存，并返回换出的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order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数量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若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balance_pgdat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函数返回的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reclaim_order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小于要求的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alloc_order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，说明回收不成功或者回收到的内存大小小于页面分配需要的大小，需要重新进入一轮循环，重新休眠直到可以完成分配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9140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DF9E4E9-D738-02CF-3900-3EBA1ACC3FD2}"/>
              </a:ext>
            </a:extLst>
          </p:cNvPr>
          <p:cNvSpPr txBox="1"/>
          <p:nvPr/>
        </p:nvSpPr>
        <p:spPr>
          <a:xfrm>
            <a:off x="765386" y="507999"/>
            <a:ext cx="51058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与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有关的代码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-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balance_pgdat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D5E0A65-7E41-32A2-28FF-089927A0DA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0" t="12817" r="5665" b="7406"/>
          <a:stretch/>
        </p:blipFill>
        <p:spPr>
          <a:xfrm>
            <a:off x="0" y="1180729"/>
            <a:ext cx="7226424" cy="547111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6B59F74-8AEE-2568-D0A0-77FF1209432E}"/>
              </a:ext>
            </a:extLst>
          </p:cNvPr>
          <p:cNvSpPr txBox="1"/>
          <p:nvPr/>
        </p:nvSpPr>
        <p:spPr>
          <a:xfrm>
            <a:off x="6026425" y="2345053"/>
            <a:ext cx="5980043" cy="3142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只对不平衡的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node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进行换出操作（平衡的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node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存在一个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zone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，它的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free_pages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数目大于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zone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high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水位，并且可以分配出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</a:t>
            </a:r>
            <a:r>
              <a:rPr kumimoji="0" lang="en-US" altLang="zh-CN" sz="2000" b="0" i="0" u="none" strike="noStrike" kern="1200" cap="none" spc="0" normalizeH="0" baseline="3000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order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大小的连续物理页面）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kswapd_shrink_node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及该函数调用的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shrink_node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实际对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zone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进行搜索和换出操作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sc.priority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表示搜索的粒度大小，从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12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开始递减，每次扫描的页面数量为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total_size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&gt;&gt; priority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61397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30D03FF-C34D-3871-0DE7-F81DFDF0C5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891" y="-151169"/>
            <a:ext cx="9503830" cy="700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3243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555" y="358903"/>
            <a:ext cx="4265218" cy="900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27DC45B-D032-DC82-970C-669CC618DFC0}"/>
              </a:ext>
            </a:extLst>
          </p:cNvPr>
          <p:cNvSpPr/>
          <p:nvPr/>
        </p:nvSpPr>
        <p:spPr>
          <a:xfrm>
            <a:off x="4642718" y="2967335"/>
            <a:ext cx="29065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THANKS!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0416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84FAB31-D586-B1A8-C4A3-461C4310A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58" y="198382"/>
            <a:ext cx="5587081" cy="6510620"/>
          </a:xfrm>
          <a:prstGeom prst="rect">
            <a:avLst/>
          </a:prstGeom>
        </p:spPr>
      </p:pic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211D5CC5-BE7D-894C-0B1C-EABDEFECB791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4118186" y="1802891"/>
            <a:ext cx="3221952" cy="35102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8CF34C59-3C5E-24C5-5492-AFA45601CE4B}"/>
              </a:ext>
            </a:extLst>
          </p:cNvPr>
          <p:cNvSpPr txBox="1"/>
          <p:nvPr/>
        </p:nvSpPr>
        <p:spPr>
          <a:xfrm>
            <a:off x="7340138" y="1448948"/>
            <a:ext cx="45055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prevp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=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freep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如果空闲块链表为空，进行初始化：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FAD03A40-D251-D7D9-1DDE-398E6C0BC81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783291" y="5724939"/>
            <a:ext cx="3556847" cy="12587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EDDA6FB4-4202-0B95-B511-BDF71E045435}"/>
              </a:ext>
            </a:extLst>
          </p:cNvPr>
          <p:cNvSpPr txBox="1"/>
          <p:nvPr/>
        </p:nvSpPr>
        <p:spPr>
          <a:xfrm>
            <a:off x="7340138" y="5496874"/>
            <a:ext cx="39407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对于第一次操作，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for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循环将直接走到这里，调用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morecore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93A3274D-7DFE-8611-F363-2DE29425F23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4118186" y="914850"/>
            <a:ext cx="2039508" cy="640355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F097B2C1-8D72-3DE2-C1B2-41B4FE569B7C}"/>
              </a:ext>
            </a:extLst>
          </p:cNvPr>
          <p:cNvSpPr txBox="1"/>
          <p:nvPr/>
        </p:nvSpPr>
        <p:spPr>
          <a:xfrm>
            <a:off x="6157694" y="714795"/>
            <a:ext cx="58272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实际分配的块将多包含一个单元，用于头部本身。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2A1A1075-596B-E895-5DFF-6017AD47E8F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3783291" y="2980251"/>
            <a:ext cx="2374403" cy="3693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74AD3049-D4E3-4E8B-01BD-E67AE988D020}"/>
              </a:ext>
            </a:extLst>
          </p:cNvPr>
          <p:cNvSpPr txBox="1"/>
          <p:nvPr/>
        </p:nvSpPr>
        <p:spPr>
          <a:xfrm>
            <a:off x="6157694" y="2333906"/>
            <a:ext cx="618630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扫描空闲块链表，直到找到一个足够大的块为止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如果该块恰好与请求的大小相符合，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则将它从链表中移走并返回给用户。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如果该块太大，则将它分成两部分：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大小合适的块返回给用户，剩下的部分留在空闲块链表中。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9FEC212A-7DE6-894C-F5A5-94B01538C61C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2923309" y="4839372"/>
            <a:ext cx="3855478" cy="23139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D85EC9A0-8AD7-5A05-A9CE-1058C55793BE}"/>
              </a:ext>
            </a:extLst>
          </p:cNvPr>
          <p:cNvSpPr txBox="1"/>
          <p:nvPr/>
        </p:nvSpPr>
        <p:spPr>
          <a:xfrm>
            <a:off x="6778787" y="4485429"/>
            <a:ext cx="4502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malloc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函数返回的指针将指向空闲空间，而不是头部的块。</a:t>
            </a:r>
          </a:p>
        </p:txBody>
      </p:sp>
    </p:spTree>
    <p:extLst>
      <p:ext uri="{BB962C8B-B14F-4D97-AF65-F5344CB8AC3E}">
        <p14:creationId xmlns:p14="http://schemas.microsoft.com/office/powerpoint/2010/main" val="3638474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84FAB31-D586-B1A8-C4A3-461C4310A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3" y="173690"/>
            <a:ext cx="5587081" cy="651062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F097B2C1-8D72-3DE2-C1B2-41B4FE569B7C}"/>
              </a:ext>
            </a:extLst>
          </p:cNvPr>
          <p:cNvSpPr txBox="1"/>
          <p:nvPr/>
        </p:nvSpPr>
        <p:spPr>
          <a:xfrm>
            <a:off x="6096000" y="1075151"/>
            <a:ext cx="539610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一些省流：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base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表示空闲块链表的头部。第一次调用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malloc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函数时，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freep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NULL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，系统将创建一个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退化的空闲块链表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，它只包含一个大小为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0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的块，且该块指向它自己。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任何情况下，当请求空闲空间时，都将搜索空闲块链表。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搜索从上一次找到空闲块的地方（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freep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）开始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如果找到的块太大，则将其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尾部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返回给用户，这样，初始块的头部只需要修改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size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字段即可。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在任何情况下，返回给用户的指针都指向块内的空闲存储空间，即比指向头部的指针大一个单元。</a:t>
            </a:r>
          </a:p>
        </p:txBody>
      </p:sp>
    </p:spTree>
    <p:extLst>
      <p:ext uri="{BB962C8B-B14F-4D97-AF65-F5344CB8AC3E}">
        <p14:creationId xmlns:p14="http://schemas.microsoft.com/office/powerpoint/2010/main" val="3608033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2760EA5-88BB-22AC-B6ED-5B32A233612E}"/>
              </a:ext>
            </a:extLst>
          </p:cNvPr>
          <p:cNvSpPr txBox="1"/>
          <p:nvPr/>
        </p:nvSpPr>
        <p:spPr>
          <a:xfrm>
            <a:off x="706811" y="778837"/>
            <a:ext cx="10942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若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malloc()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空间不足，将会执行哪些操作？哪些情况下会出现空间不足的情况？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0E28F0-8E81-84CA-22CD-18DE8D8A4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15" y="1571514"/>
            <a:ext cx="4089610" cy="43245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C787B26-B0BA-40E1-A3E3-BEB549F42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277" y="3504099"/>
            <a:ext cx="2832246" cy="3143412"/>
          </a:xfrm>
          <a:prstGeom prst="rect">
            <a:avLst/>
          </a:prstGeom>
        </p:spPr>
      </p:pic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2B45065-C09D-C572-D4E5-784AFF640BFF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096542" y="3895471"/>
            <a:ext cx="3388735" cy="1180334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0B021A4-16C4-CF20-F0A2-E048C5808E95}"/>
              </a:ext>
            </a:extLst>
          </p:cNvPr>
          <p:cNvSpPr txBox="1"/>
          <p:nvPr/>
        </p:nvSpPr>
        <p:spPr>
          <a:xfrm>
            <a:off x="4962426" y="2364763"/>
            <a:ext cx="73581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sbrk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(n)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返回一个指针，该指针指向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个字节的存储空间。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sys_sbrk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是一个系统调用，其定义在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kernel\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sysproc.c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中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用户进程调用它以增加或减少自己拥有的物理内存（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proc-&gt;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sz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）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C26B56D-A70E-2F4F-889A-8A5BEF526AAC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2274147" y="1855778"/>
            <a:ext cx="3252602" cy="160627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BC3A188E-3DAF-70FC-23A1-659627312F3F}"/>
              </a:ext>
            </a:extLst>
          </p:cNvPr>
          <p:cNvSpPr txBox="1"/>
          <p:nvPr/>
        </p:nvSpPr>
        <p:spPr>
          <a:xfrm>
            <a:off x="5526749" y="1501835"/>
            <a:ext cx="5364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因为向系统请求存储空间这个操作开销较大，因此，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morecore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函数请求至少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4096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个单元。</a:t>
            </a:r>
          </a:p>
        </p:txBody>
      </p:sp>
    </p:spTree>
    <p:extLst>
      <p:ext uri="{BB962C8B-B14F-4D97-AF65-F5344CB8AC3E}">
        <p14:creationId xmlns:p14="http://schemas.microsoft.com/office/powerpoint/2010/main" val="924362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1C787B26-B0BA-40E1-A3E3-BEB549F42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392" y="896727"/>
            <a:ext cx="2832246" cy="314341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BB3E206-AB41-E282-3AF3-23979C218BC7}"/>
              </a:ext>
            </a:extLst>
          </p:cNvPr>
          <p:cNvSpPr txBox="1"/>
          <p:nvPr/>
        </p:nvSpPr>
        <p:spPr>
          <a:xfrm>
            <a:off x="4950938" y="896727"/>
            <a:ext cx="632003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sys_sbrk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的作用是扩展进程的堆空间的大小。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具体分析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sys_sbrk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函数的逻辑如下：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通过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argint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(0, &amp;n)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从用户程序中获取参数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，它表示要增加或减少的内存大小。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调用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growproc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(n)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函数来扩展进程的堆大小。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growproc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函数负责处理堆的扩展逻辑，它会根据传入的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参数来增加或减少堆的大小。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EE62FAAA-4840-E309-BA37-63A3A8DA63B1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407067" y="3331155"/>
            <a:ext cx="1101747" cy="17407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06D35918-B6F8-EC0B-8732-54E67FE49D15}"/>
              </a:ext>
            </a:extLst>
          </p:cNvPr>
          <p:cNvSpPr txBox="1"/>
          <p:nvPr/>
        </p:nvSpPr>
        <p:spPr>
          <a:xfrm>
            <a:off x="1494480" y="5071902"/>
            <a:ext cx="40286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growproc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定义在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kernel\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proc.c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中：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7B8F352-6399-F6CC-DB42-308B555FE2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769" y="4682379"/>
            <a:ext cx="4889751" cy="112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098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7E303372-86A5-C088-695C-3B56AAE01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91" y="469054"/>
            <a:ext cx="6027600" cy="453421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F86DF19-6899-1131-882B-4D6CFA7222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883" b="84631"/>
          <a:stretch/>
        </p:blipFill>
        <p:spPr>
          <a:xfrm>
            <a:off x="3552009" y="5188373"/>
            <a:ext cx="7776097" cy="1055268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6A221CF-688D-E30D-EC23-D5825F800DFF}"/>
              </a:ext>
            </a:extLst>
          </p:cNvPr>
          <p:cNvSpPr txBox="1"/>
          <p:nvPr/>
        </p:nvSpPr>
        <p:spPr>
          <a:xfrm>
            <a:off x="6570455" y="2744893"/>
            <a:ext cx="47576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uvmalloc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92C46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函数的作用是分配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192C46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页表项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92C46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和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192C46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物理内存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92C46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，从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oldsz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92C46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扩展到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newsz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92C46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的地址范围。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192C46"/>
              </a:solidFill>
              <a:effectLst/>
              <a:uLnTx/>
              <a:uFillTx/>
              <a:latin typeface="Inter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92C46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如果分配成功，它会返回新的内存大小；如果出现错误，它会返回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192C46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0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92C46"/>
                </a:solidFill>
                <a:effectLst/>
                <a:uLnTx/>
                <a:uFillTx/>
                <a:latin typeface="Inter"/>
                <a:ea typeface="等线" panose="02010600030101010101" pitchFamily="2" charset="-122"/>
                <a:cs typeface="+mn-cs"/>
              </a:rPr>
              <a:t>。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7423D8BF-7E4A-A772-8919-81E4877CB5CE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1838739" y="3031435"/>
            <a:ext cx="1713270" cy="268457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1422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41CB86B-D778-6A26-79F9-D26476E89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90" y="538976"/>
            <a:ext cx="8426883" cy="5454930"/>
          </a:xfrm>
          <a:prstGeom prst="rect">
            <a:avLst/>
          </a:prstGeom>
        </p:spPr>
      </p:pic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EF598930-B841-A3AF-FFE3-858387FA3D2B}"/>
              </a:ext>
            </a:extLst>
          </p:cNvPr>
          <p:cNvCxnSpPr>
            <a:cxnSpLocks/>
          </p:cNvCxnSpPr>
          <p:nvPr/>
        </p:nvCxnSpPr>
        <p:spPr>
          <a:xfrm flipV="1">
            <a:off x="3894667" y="2309707"/>
            <a:ext cx="4958080" cy="521546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B402F95C-692B-E799-ED76-D5CF7A35A138}"/>
              </a:ext>
            </a:extLst>
          </p:cNvPr>
          <p:cNvSpPr txBox="1"/>
          <p:nvPr/>
        </p:nvSpPr>
        <p:spPr>
          <a:xfrm>
            <a:off x="8622363" y="428687"/>
            <a:ext cx="348002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进入循环，从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oldsz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开始，每次增加一个页的大小（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PGSIZE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）。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调用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kalloc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函数分配一个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物理页的内存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如果分配失败，首先调用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uvmdealloc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函数释放之前分配的内存，然后返回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0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表示失败。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分配物理地址成功：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使用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memset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函数将分配的内存清零。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调用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mappages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函数将分配的物理内存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映射到进程的虚拟地址空间中的对应页表项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mappages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函数会将物理页与虚拟地址进行映射，并设置相应的页表项的权限标志。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如果映射失败，首先调用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kfree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函数释放之前分配的内存，然后调用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uvmdealloc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函数释放之前分配的内存，最后返回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0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表示失败。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循环结束后，返回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newsz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表示成功分配内存后的新内存大小。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297E8D5C-8256-833D-A806-E300AA14491D}"/>
              </a:ext>
            </a:extLst>
          </p:cNvPr>
          <p:cNvCxnSpPr>
            <a:cxnSpLocks/>
          </p:cNvCxnSpPr>
          <p:nvPr/>
        </p:nvCxnSpPr>
        <p:spPr>
          <a:xfrm>
            <a:off x="1453538" y="3093713"/>
            <a:ext cx="2766249" cy="235204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62465C67-9D2A-23B4-47D9-76695A1FDE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901" y="5463653"/>
            <a:ext cx="5283472" cy="1060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315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92167F9-C423-CFB1-C541-3C2B82538A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05" y="1082605"/>
            <a:ext cx="4699242" cy="410866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73F4AB2-DB54-22F3-52B8-69F0E12B6DED}"/>
              </a:ext>
            </a:extLst>
          </p:cNvPr>
          <p:cNvSpPr txBox="1"/>
          <p:nvPr/>
        </p:nvSpPr>
        <p:spPr>
          <a:xfrm>
            <a:off x="6522720" y="994553"/>
            <a:ext cx="37430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-apple-system"/>
                <a:ea typeface="等线" panose="02010600030101010101" pitchFamily="2" charset="-122"/>
                <a:cs typeface="+mn-cs"/>
              </a:rPr>
              <a:t>调用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-apple-system"/>
                <a:ea typeface="等线" panose="02010600030101010101" pitchFamily="2" charset="-122"/>
                <a:cs typeface="+mn-cs"/>
              </a:rPr>
              <a:t>kalloc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-apple-system"/>
                <a:ea typeface="等线" panose="02010600030101010101" pitchFamily="2" charset="-122"/>
                <a:cs typeface="+mn-cs"/>
              </a:rPr>
              <a:t>来分配一页物理帧，直接取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-apple-system"/>
                <a:ea typeface="等线" panose="02010600030101010101" pitchFamily="2" charset="-122"/>
                <a:cs typeface="+mn-cs"/>
              </a:rPr>
              <a:t>free-list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-apple-system"/>
                <a:ea typeface="等线" panose="02010600030101010101" pitchFamily="2" charset="-122"/>
                <a:cs typeface="+mn-cs"/>
              </a:rPr>
              <a:t>里的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-apple-system"/>
                <a:ea typeface="等线" panose="02010600030101010101" pitchFamily="2" charset="-122"/>
                <a:cs typeface="+mn-cs"/>
              </a:rPr>
              <a:t>第一页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-apple-system"/>
                <a:ea typeface="等线" panose="02010600030101010101" pitchFamily="2" charset="-122"/>
                <a:cs typeface="+mn-cs"/>
              </a:rPr>
              <a:t>以满足请求。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B8F70B5C-8ACA-8343-B7E5-0D7913ABB120}"/>
              </a:ext>
            </a:extLst>
          </p:cNvPr>
          <p:cNvCxnSpPr>
            <a:cxnSpLocks/>
          </p:cNvCxnSpPr>
          <p:nvPr/>
        </p:nvCxnSpPr>
        <p:spPr>
          <a:xfrm flipV="1">
            <a:off x="3308808" y="1401270"/>
            <a:ext cx="3024259" cy="2216573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2459B9BC-1914-269F-76BF-2659446D89AB}"/>
              </a:ext>
            </a:extLst>
          </p:cNvPr>
          <p:cNvSpPr txBox="1"/>
          <p:nvPr/>
        </p:nvSpPr>
        <p:spPr>
          <a:xfrm>
            <a:off x="6522720" y="2359903"/>
            <a:ext cx="40504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分配器开始时没有内存能够分配，只有对每一页调用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kfree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之后，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free-list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上才有空闲物理页。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3E3119C1-FC04-58C2-0B2F-F80CD4F316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306" y="3883099"/>
            <a:ext cx="5613689" cy="130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2104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Sagona Extra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agona 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751_TF78829772" id="{06982763-8D1B-4B7F-924D-06420E11D14A}" vid="{4559D6F7-F65C-4866-B60F-EDA3262D7AF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arquee">
    <a:dk1>
      <a:srgbClr val="000000"/>
    </a:dk1>
    <a:lt1>
      <a:sysClr val="window" lastClr="FFFFFF"/>
    </a:lt1>
    <a:dk2>
      <a:srgbClr val="5E5E5E"/>
    </a:dk2>
    <a:lt2>
      <a:srgbClr val="DDDDDD"/>
    </a:lt2>
    <a:accent1>
      <a:srgbClr val="418AB3"/>
    </a:accent1>
    <a:accent2>
      <a:srgbClr val="A6B727"/>
    </a:accent2>
    <a:accent3>
      <a:srgbClr val="F69200"/>
    </a:accent3>
    <a:accent4>
      <a:srgbClr val="838383"/>
    </a:accent4>
    <a:accent5>
      <a:srgbClr val="FEC306"/>
    </a:accent5>
    <a:accent6>
      <a:srgbClr val="DF5327"/>
    </a:accent6>
    <a:hlink>
      <a:srgbClr val="F59E00"/>
    </a:hlink>
    <a:folHlink>
      <a:srgbClr val="B2B2B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E2713E1-6312-427E-BFCB-C5A5DA30137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DB95DD-0319-4EE5-8C5C-9CEDF75E02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2F3B215-496E-4790-A364-7C1C46DEC7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{DA66FD66-83E3-4F24-A8AF-B2BB9A2D031F}tf78829772_win32</Template>
  <TotalTime>159</TotalTime>
  <Words>2238</Words>
  <Application>Microsoft Office PowerPoint</Application>
  <PresentationFormat>宽屏</PresentationFormat>
  <Paragraphs>147</Paragraphs>
  <Slides>29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41" baseType="lpstr">
      <vt:lpstr>-apple-system</vt:lpstr>
      <vt:lpstr>Inter</vt:lpstr>
      <vt:lpstr>Microsoft YaHei UI</vt:lpstr>
      <vt:lpstr>system-ui</vt:lpstr>
      <vt:lpstr>等线</vt:lpstr>
      <vt:lpstr>等线 Light</vt:lpstr>
      <vt:lpstr>微软雅黑</vt:lpstr>
      <vt:lpstr>Arial</vt:lpstr>
      <vt:lpstr>Garamond</vt:lpstr>
      <vt:lpstr>Sagona Book</vt:lpstr>
      <vt:lpstr>SavonVTI</vt:lpstr>
      <vt:lpstr>Office 主题​​</vt:lpstr>
      <vt:lpstr>虚拟内存分配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虚拟内存分配</dc:title>
  <dc:creator>Kathan_Nid</dc:creator>
  <cp:lastModifiedBy>显 集</cp:lastModifiedBy>
  <cp:revision>22</cp:revision>
  <dcterms:created xsi:type="dcterms:W3CDTF">2023-11-29T13:27:28Z</dcterms:created>
  <dcterms:modified xsi:type="dcterms:W3CDTF">2023-12-04T14:13:57Z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